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301" r:id="rId3"/>
    <p:sldId id="289" r:id="rId4"/>
    <p:sldId id="263" r:id="rId5"/>
    <p:sldId id="258" r:id="rId6"/>
    <p:sldId id="270" r:id="rId7"/>
    <p:sldId id="259" r:id="rId8"/>
    <p:sldId id="260" r:id="rId9"/>
    <p:sldId id="290" r:id="rId10"/>
    <p:sldId id="295" r:id="rId11"/>
    <p:sldId id="291" r:id="rId12"/>
    <p:sldId id="296" r:id="rId13"/>
    <p:sldId id="292" r:id="rId14"/>
    <p:sldId id="297" r:id="rId15"/>
    <p:sldId id="294" r:id="rId16"/>
    <p:sldId id="298" r:id="rId17"/>
    <p:sldId id="293" r:id="rId18"/>
    <p:sldId id="299" r:id="rId19"/>
    <p:sldId id="288" r:id="rId20"/>
    <p:sldId id="280" r:id="rId21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Fira Sans Medium" panose="020B06030500000200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961FB020-0C24-898A-6218-128359E21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59946366-BCDC-1436-8203-9A165ED3FA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8590F14A-555A-8CB7-B703-CB0DE7388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178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93BE20F6-F0DE-63F8-397E-FF4EE1AF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>
            <a:extLst>
              <a:ext uri="{FF2B5EF4-FFF2-40B4-BE49-F238E27FC236}">
                <a16:creationId xmlns:a16="http://schemas.microsoft.com/office/drawing/2014/main" id="{446075A1-9D99-D3C5-7881-D19BB9F94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>
            <a:extLst>
              <a:ext uri="{FF2B5EF4-FFF2-40B4-BE49-F238E27FC236}">
                <a16:creationId xmlns:a16="http://schemas.microsoft.com/office/drawing/2014/main" id="{49176438-B23A-B400-25B2-A31E9B27A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962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74EDADDC-28E7-4F12-C447-11A1A6A5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37CBC60F-5364-A886-ED3F-4FB2E8E0C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CE241FB5-9D29-1F4F-D8CB-EDA0E14AC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39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39B8DF54-5087-2F0C-DC58-5816C7DE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>
            <a:extLst>
              <a:ext uri="{FF2B5EF4-FFF2-40B4-BE49-F238E27FC236}">
                <a16:creationId xmlns:a16="http://schemas.microsoft.com/office/drawing/2014/main" id="{9C045D5C-00C9-BB54-26FF-42F5948923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>
            <a:extLst>
              <a:ext uri="{FF2B5EF4-FFF2-40B4-BE49-F238E27FC236}">
                <a16:creationId xmlns:a16="http://schemas.microsoft.com/office/drawing/2014/main" id="{BF516605-42AB-1BE1-9BF2-E0BCCB3C2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660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A142A71E-4A4B-0CE2-B3C3-964FDF49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8DB08AEA-2C65-F30B-6E9F-84E0839D2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CCF09620-1D10-DA80-336E-9F97AB2E2F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282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6FDCC631-C28C-990A-10EA-5856CD146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>
            <a:extLst>
              <a:ext uri="{FF2B5EF4-FFF2-40B4-BE49-F238E27FC236}">
                <a16:creationId xmlns:a16="http://schemas.microsoft.com/office/drawing/2014/main" id="{6F8435B8-7C5F-50B4-2E4B-90DF9761F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>
            <a:extLst>
              <a:ext uri="{FF2B5EF4-FFF2-40B4-BE49-F238E27FC236}">
                <a16:creationId xmlns:a16="http://schemas.microsoft.com/office/drawing/2014/main" id="{660130E3-EB9D-C066-C567-D4DC8E3173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024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8D18AAEC-5B0D-4B5C-235A-A12398021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40708163-5C7D-7DBB-5893-61A4FCC75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BABAE81F-5ABA-62DB-9D3F-1C5E50ECF1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71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09C63AE4-195F-0F07-A3FF-432F6B1C2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>
            <a:extLst>
              <a:ext uri="{FF2B5EF4-FFF2-40B4-BE49-F238E27FC236}">
                <a16:creationId xmlns:a16="http://schemas.microsoft.com/office/drawing/2014/main" id="{B80605D4-CBB6-A4C0-B528-7B3848AFF0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>
            <a:extLst>
              <a:ext uri="{FF2B5EF4-FFF2-40B4-BE49-F238E27FC236}">
                <a16:creationId xmlns:a16="http://schemas.microsoft.com/office/drawing/2014/main" id="{4D1760A4-3AF2-CF94-A611-A00BE5CF4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462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22B39D70-BB05-D648-5ED7-C0077E589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23CFEB63-BD06-2877-BC5C-7838E64212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D641C487-C023-7B7F-EBD7-3100AC68C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199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>
          <a:extLst>
            <a:ext uri="{FF2B5EF4-FFF2-40B4-BE49-F238E27FC236}">
              <a16:creationId xmlns:a16="http://schemas.microsoft.com/office/drawing/2014/main" id="{8A5DFC4D-025A-DFF6-B68D-15AC20D84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>
            <a:extLst>
              <a:ext uri="{FF2B5EF4-FFF2-40B4-BE49-F238E27FC236}">
                <a16:creationId xmlns:a16="http://schemas.microsoft.com/office/drawing/2014/main" id="{93394BFE-1FAC-54D9-6424-B490E9018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>
            <a:extLst>
              <a:ext uri="{FF2B5EF4-FFF2-40B4-BE49-F238E27FC236}">
                <a16:creationId xmlns:a16="http://schemas.microsoft.com/office/drawing/2014/main" id="{61A82B3D-68B2-B233-B607-4DD284601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919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F88F74D8-FD48-D99E-6B2C-B8F684CF6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>
            <a:extLst>
              <a:ext uri="{FF2B5EF4-FFF2-40B4-BE49-F238E27FC236}">
                <a16:creationId xmlns:a16="http://schemas.microsoft.com/office/drawing/2014/main" id="{E337514F-8026-9829-5440-7C0E8B9EE3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>
            <a:extLst>
              <a:ext uri="{FF2B5EF4-FFF2-40B4-BE49-F238E27FC236}">
                <a16:creationId xmlns:a16="http://schemas.microsoft.com/office/drawing/2014/main" id="{68E2D7E2-6CCF-3B8E-CAAC-843BE4C29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806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C7B9579-E95E-F26C-3C3C-38A2C1B27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>
            <a:extLst>
              <a:ext uri="{FF2B5EF4-FFF2-40B4-BE49-F238E27FC236}">
                <a16:creationId xmlns:a16="http://schemas.microsoft.com/office/drawing/2014/main" id="{044CE262-DC6B-853F-6054-0D3441E464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>
            <a:extLst>
              <a:ext uri="{FF2B5EF4-FFF2-40B4-BE49-F238E27FC236}">
                <a16:creationId xmlns:a16="http://schemas.microsoft.com/office/drawing/2014/main" id="{9D72EA20-BCFD-F020-F9F1-BE1318F00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31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E WORLD">
            <a:extLst>
              <a:ext uri="{FF2B5EF4-FFF2-40B4-BE49-F238E27FC236}">
                <a16:creationId xmlns:a16="http://schemas.microsoft.com/office/drawing/2014/main" id="{893B1D85-C4A2-9486-BE26-371957416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78464" cy="340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65;p13">
            <a:extLst>
              <a:ext uri="{FF2B5EF4-FFF2-40B4-BE49-F238E27FC236}">
                <a16:creationId xmlns:a16="http://schemas.microsoft.com/office/drawing/2014/main" id="{8F9BBBC4-7B97-27A4-A8CE-6258FDA10E6C}"/>
              </a:ext>
            </a:extLst>
          </p:cNvPr>
          <p:cNvSpPr txBox="1"/>
          <p:nvPr/>
        </p:nvSpPr>
        <p:spPr>
          <a:xfrm>
            <a:off x="291884" y="3732106"/>
            <a:ext cx="3567194" cy="12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Integrantes: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latin typeface="Roboto"/>
                <a:ea typeface="Roboto"/>
                <a:cs typeface="Roboto"/>
                <a:sym typeface="Roboto"/>
              </a:rPr>
              <a:t>Avega Joachin Lino Crispin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latin typeface="Roboto"/>
                <a:ea typeface="Roboto"/>
                <a:cs typeface="Roboto"/>
                <a:sym typeface="Roboto"/>
              </a:rPr>
              <a:t>Bernaola </a:t>
            </a:r>
            <a:r>
              <a:rPr lang="es-PE" sz="1500" dirty="0" err="1">
                <a:latin typeface="Roboto"/>
                <a:ea typeface="Roboto"/>
                <a:cs typeface="Roboto"/>
                <a:sym typeface="Roboto"/>
              </a:rPr>
              <a:t>Saenz</a:t>
            </a:r>
            <a:r>
              <a:rPr lang="es-PE" sz="1500" dirty="0">
                <a:latin typeface="Roboto"/>
                <a:ea typeface="Roboto"/>
                <a:cs typeface="Roboto"/>
                <a:sym typeface="Roboto"/>
              </a:rPr>
              <a:t> Steven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latin typeface="Roboto"/>
                <a:ea typeface="Roboto"/>
                <a:cs typeface="Roboto"/>
                <a:sym typeface="Roboto"/>
              </a:rPr>
              <a:t>Cusma Arteaga Jessica Brigitte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>
                <a:latin typeface="Roboto"/>
                <a:ea typeface="Roboto"/>
                <a:cs typeface="Roboto"/>
                <a:sym typeface="Roboto"/>
              </a:rPr>
              <a:t>Falcón </a:t>
            </a:r>
            <a:r>
              <a:rPr lang="es-PE" sz="1500" dirty="0" err="1">
                <a:latin typeface="Roboto"/>
                <a:ea typeface="Roboto"/>
                <a:cs typeface="Roboto"/>
                <a:sym typeface="Roboto"/>
              </a:rPr>
              <a:t>Pomajambo</a:t>
            </a:r>
            <a:r>
              <a:rPr lang="es-PE" sz="1500" dirty="0">
                <a:latin typeface="Roboto"/>
                <a:ea typeface="Roboto"/>
                <a:cs typeface="Roboto"/>
                <a:sym typeface="Roboto"/>
              </a:rPr>
              <a:t> Raúl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164109" y="2770314"/>
            <a:ext cx="2145138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Diseño de Página Web para Video Juegos</a:t>
            </a:r>
            <a:endParaRPr lang="es-MX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7348B61D-6D86-E0FF-3943-E58A2333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62B6E7A6-3B52-E479-90C8-CE65CBD6448A}"/>
              </a:ext>
            </a:extLst>
          </p:cNvPr>
          <p:cNvSpPr txBox="1"/>
          <p:nvPr/>
        </p:nvSpPr>
        <p:spPr>
          <a:xfrm>
            <a:off x="710250" y="13676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latin typeface="Fira Sans Medium"/>
                <a:ea typeface="Fira Sans Medium"/>
                <a:cs typeface="Fira Sans Medium"/>
                <a:sym typeface="Fira Sans Medium"/>
              </a:rPr>
              <a:t>Resultado aboutUs.html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E60C3B-299D-DE1A-0AA7-6E93C521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91" y="1327869"/>
            <a:ext cx="5976051" cy="27968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FC228DD-6E62-560F-8B15-242C5244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142" y="883417"/>
            <a:ext cx="2828851" cy="41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20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7B8A4C24-15ED-D658-1572-0A6B0776A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6">
            <a:extLst>
              <a:ext uri="{FF2B5EF4-FFF2-40B4-BE49-F238E27FC236}">
                <a16:creationId xmlns:a16="http://schemas.microsoft.com/office/drawing/2014/main" id="{0B4FFEC2-D20F-E514-6C5A-848611607FC2}"/>
              </a:ext>
            </a:extLst>
          </p:cNvPr>
          <p:cNvSpPr txBox="1"/>
          <p:nvPr/>
        </p:nvSpPr>
        <p:spPr>
          <a:xfrm>
            <a:off x="1131017" y="6306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Pagina de Contacto “contac.html”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E31947-923C-0DE3-40F3-4822685B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17" y="646386"/>
            <a:ext cx="5891960" cy="44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4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C0489F43-BE3D-86B4-BEFE-0758C93F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4B7483DA-B049-DA88-07E0-90D097D471C5}"/>
              </a:ext>
            </a:extLst>
          </p:cNvPr>
          <p:cNvSpPr txBox="1"/>
          <p:nvPr/>
        </p:nvSpPr>
        <p:spPr>
          <a:xfrm>
            <a:off x="710250" y="136760"/>
            <a:ext cx="478403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latin typeface="Fira Sans Medium"/>
                <a:ea typeface="Fira Sans Medium"/>
                <a:cs typeface="Fira Sans Medium"/>
                <a:sym typeface="Fira Sans Medium"/>
              </a:rPr>
              <a:t>Resultado aboutUs.html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5E6C59-1C20-3C7F-D32B-52F57E35C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0" y="1418227"/>
            <a:ext cx="5656881" cy="2648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FE0DDB-FE99-876F-0D3F-19E02335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46" y="816264"/>
            <a:ext cx="2905123" cy="42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0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BFAFB960-0AB7-A695-A654-64C2986C0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6">
            <a:extLst>
              <a:ext uri="{FF2B5EF4-FFF2-40B4-BE49-F238E27FC236}">
                <a16:creationId xmlns:a16="http://schemas.microsoft.com/office/drawing/2014/main" id="{82ED4C6C-BA94-B544-9703-D55BF64D4C41}"/>
              </a:ext>
            </a:extLst>
          </p:cNvPr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Pagina de tienda Index.html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BAD841-3354-F077-628C-036851D3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6" y="1013272"/>
            <a:ext cx="5251925" cy="403033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F1462A-94CC-AB63-FA72-964161A5F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446" y="3172570"/>
            <a:ext cx="3594922" cy="138581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A61CFF3-89F0-A668-D520-1AE0AD551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759" y="1165011"/>
            <a:ext cx="3585985" cy="15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8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F85BFA77-B9AD-78F6-B097-E3BD932F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E593FF7B-61E6-8B1A-878D-6A69C751AAA9}"/>
              </a:ext>
            </a:extLst>
          </p:cNvPr>
          <p:cNvSpPr txBox="1"/>
          <p:nvPr/>
        </p:nvSpPr>
        <p:spPr>
          <a:xfrm>
            <a:off x="710250" y="136760"/>
            <a:ext cx="515773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latin typeface="Fira Sans Medium"/>
                <a:ea typeface="Fira Sans Medium"/>
                <a:cs typeface="Fira Sans Medium"/>
                <a:sym typeface="Fira Sans Medium"/>
              </a:rPr>
              <a:t>Resultado index.html (tienda)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6DE95C-F1E8-5BBB-70D0-E2D5848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3" y="712910"/>
            <a:ext cx="4485427" cy="216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9742F6-C17F-05E6-E4CA-BAAD14553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5" y="2955854"/>
            <a:ext cx="4540603" cy="216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40200A6-DECC-DBCA-5E31-3D7DF48E2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106" y="616379"/>
            <a:ext cx="2926541" cy="43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16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A42FC4A4-7189-9F3C-B044-3BC3E1013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6">
            <a:extLst>
              <a:ext uri="{FF2B5EF4-FFF2-40B4-BE49-F238E27FC236}">
                <a16:creationId xmlns:a16="http://schemas.microsoft.com/office/drawing/2014/main" id="{C32D5FDE-8EF8-A5FC-7B9C-ECDA6495AAE0}"/>
              </a:ext>
            </a:extLst>
          </p:cNvPr>
          <p:cNvSpPr txBox="1"/>
          <p:nvPr/>
        </p:nvSpPr>
        <p:spPr>
          <a:xfrm>
            <a:off x="457200" y="252449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Pagina de tienda form.html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AA08CD-5A7F-1F1E-0729-C0132C61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008" y="854839"/>
            <a:ext cx="6097484" cy="42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55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DC607CF2-3D4E-5CC8-14DD-A16673F93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B76E19CA-1CFA-8540-C4A1-6E43E37B4472}"/>
              </a:ext>
            </a:extLst>
          </p:cNvPr>
          <p:cNvSpPr txBox="1"/>
          <p:nvPr/>
        </p:nvSpPr>
        <p:spPr>
          <a:xfrm>
            <a:off x="710250" y="136760"/>
            <a:ext cx="515773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latin typeface="Fira Sans Medium"/>
                <a:ea typeface="Fira Sans Medium"/>
                <a:cs typeface="Fira Sans Medium"/>
                <a:sym typeface="Fira Sans Medium"/>
              </a:rPr>
              <a:t>Resultado form.html (tienda)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A6504F-059C-1E15-595E-ABDA5CDD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64" y="792997"/>
            <a:ext cx="4598401" cy="216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AEDC82-17C7-8E43-CF3D-4E85DA38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64" y="2983500"/>
            <a:ext cx="4508137" cy="216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413411C-3FEA-A00A-B241-9650F817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524" y="623358"/>
            <a:ext cx="2986906" cy="43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8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0747105E-D2C0-44AF-8E9C-A73FC2BE1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6">
            <a:extLst>
              <a:ext uri="{FF2B5EF4-FFF2-40B4-BE49-F238E27FC236}">
                <a16:creationId xmlns:a16="http://schemas.microsoft.com/office/drawing/2014/main" id="{7BBAF1A7-7CBC-25CB-5610-AB31A5CD8FEB}"/>
              </a:ext>
            </a:extLst>
          </p:cNvPr>
          <p:cNvSpPr txBox="1"/>
          <p:nvPr/>
        </p:nvSpPr>
        <p:spPr>
          <a:xfrm>
            <a:off x="457200" y="411474"/>
            <a:ext cx="7977352" cy="5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 Funciones para realizar la compra con JS script.js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F16AC8-F229-C243-7E28-3F9C3A8F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5" y="1309842"/>
            <a:ext cx="4225338" cy="34178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9E4CC9-D0C6-C81A-CC67-3223A44A7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189" y="1309842"/>
            <a:ext cx="4196764" cy="33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6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7D32D6EF-9F08-491F-99E3-6DB2DC532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31591986-B2D9-85B7-05A6-307618DC8B4D}"/>
              </a:ext>
            </a:extLst>
          </p:cNvPr>
          <p:cNvSpPr txBox="1"/>
          <p:nvPr/>
        </p:nvSpPr>
        <p:spPr>
          <a:xfrm>
            <a:off x="710250" y="136760"/>
            <a:ext cx="515773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latin typeface="Fira Sans Medium"/>
                <a:ea typeface="Fira Sans Medium"/>
                <a:cs typeface="Fira Sans Medium"/>
                <a:sym typeface="Fira Sans Medium"/>
              </a:rPr>
              <a:t>Resultado script.js (tienda)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6C0D19-B439-9091-49A1-535AAADB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63387"/>
            <a:ext cx="8105614" cy="21871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631091-D4C9-BC41-C8FC-4AF4121A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0873"/>
            <a:ext cx="9144000" cy="10147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452C4E0-347A-3641-13AD-83C66D50F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568" y="4016573"/>
            <a:ext cx="5145436" cy="9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49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Conclusiones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62762" y="1108741"/>
            <a:ext cx="6886026" cy="355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s-MX" b="1" dirty="0">
                <a:solidFill>
                  <a:srgbClr val="FFFFFF"/>
                </a:solidFill>
              </a:rPr>
              <a:t>Desarrollo Integral: </a:t>
            </a:r>
            <a:r>
              <a:rPr lang="es-MX" dirty="0">
                <a:solidFill>
                  <a:srgbClr val="FFFFFF"/>
                </a:solidFill>
              </a:rPr>
              <a:t>Se utilizó </a:t>
            </a:r>
            <a:r>
              <a:rPr lang="es-MX" dirty="0" err="1">
                <a:solidFill>
                  <a:srgbClr val="FFFFFF"/>
                </a:solidFill>
              </a:rPr>
              <a:t>Figma</a:t>
            </a:r>
            <a:r>
              <a:rPr lang="es-MX" dirty="0">
                <a:solidFill>
                  <a:srgbClr val="FFFFFF"/>
                </a:solidFill>
              </a:rPr>
              <a:t>, HTML, CSS, JavaScript y Bootstrap para crear una tienda online atractiva, responsiva e interactiva. 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s-MX" b="1" dirty="0">
                <a:solidFill>
                  <a:srgbClr val="FFFFFF"/>
                </a:solidFill>
              </a:rPr>
              <a:t>Carrito Dinámico</a:t>
            </a:r>
            <a:r>
              <a:rPr lang="es-MX" dirty="0">
                <a:solidFill>
                  <a:srgbClr val="FFFFFF"/>
                </a:solidFill>
              </a:rPr>
              <a:t>:*Implementado con </a:t>
            </a:r>
            <a:r>
              <a:rPr lang="es-MX" dirty="0" err="1">
                <a:solidFill>
                  <a:srgbClr val="FFFFFF"/>
                </a:solidFill>
              </a:rPr>
              <a:t>LocalStorage</a:t>
            </a:r>
            <a:r>
              <a:rPr lang="es-MX" dirty="0">
                <a:solidFill>
                  <a:srgbClr val="FFFFFF"/>
                </a:solidFill>
              </a:rPr>
              <a:t>, permitiendo gestionar productos sin perder datos al recargar la página. 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s-MX" b="1" dirty="0">
                <a:solidFill>
                  <a:srgbClr val="FFFFFF"/>
                </a:solidFill>
              </a:rPr>
              <a:t>Experiencia Optimizada</a:t>
            </a:r>
            <a:r>
              <a:rPr lang="es-MX" dirty="0">
                <a:solidFill>
                  <a:srgbClr val="FFFFFF"/>
                </a:solidFill>
              </a:rPr>
              <a:t>: Bootstrap mejoró la navegación, usabilidad y adaptabilidad a distintos dispositivos. 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s-MX" dirty="0">
                <a:solidFill>
                  <a:srgbClr val="FFFFFF"/>
                </a:solidFill>
              </a:rPr>
              <a:t>Flujo de Compra Eficiente: Proceso intuitivo para seleccionar productos, gestionar el carrito y finalizar la compra. 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s-MX" dirty="0">
                <a:solidFill>
                  <a:srgbClr val="FFFFFF"/>
                </a:solidFill>
              </a:rPr>
              <a:t>Diseño Atractivo: </a:t>
            </a:r>
            <a:r>
              <a:rPr lang="es-MX" dirty="0" err="1">
                <a:solidFill>
                  <a:srgbClr val="FFFFFF"/>
                </a:solidFill>
              </a:rPr>
              <a:t>Figma</a:t>
            </a:r>
            <a:r>
              <a:rPr lang="es-MX" dirty="0">
                <a:solidFill>
                  <a:srgbClr val="FFFFFF"/>
                </a:solidFill>
              </a:rPr>
              <a:t> facilitó la planificación visual, logrando una interfaz alineada con la temática </a:t>
            </a:r>
            <a:r>
              <a:rPr lang="es-MX" dirty="0" err="1">
                <a:solidFill>
                  <a:srgbClr val="FFFFFF"/>
                </a:solidFill>
              </a:rPr>
              <a:t>gamer</a:t>
            </a:r>
            <a:r>
              <a:rPr lang="es-MX" dirty="0">
                <a:solidFill>
                  <a:srgbClr val="FFFFFF"/>
                </a:solidFill>
              </a:rPr>
              <a:t>. 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s-MX" dirty="0">
                <a:solidFill>
                  <a:srgbClr val="FFFFFF"/>
                </a:solidFill>
              </a:rPr>
              <a:t>Aprendizaje y Mejora Continua: Se aplicaron buenas prácticas de código, garantizando escalabilidad y mantenimiento.  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s-MX" dirty="0">
                <a:solidFill>
                  <a:srgbClr val="FFFFFF"/>
                </a:solidFill>
              </a:rPr>
              <a:t>Próximos Pasos: Integración de pagos, mejoras en seguridad y optimización del rendimiento.</a:t>
            </a:r>
            <a:endParaRPr dirty="0"/>
          </a:p>
        </p:txBody>
      </p:sp>
      <p:grpSp>
        <p:nvGrpSpPr>
          <p:cNvPr id="5309" name="Google Shape;5309;p45"/>
          <p:cNvGrpSpPr/>
          <p:nvPr/>
        </p:nvGrpSpPr>
        <p:grpSpPr>
          <a:xfrm>
            <a:off x="7641488" y="1674335"/>
            <a:ext cx="1446116" cy="2863897"/>
            <a:chOff x="6529419" y="1724307"/>
            <a:chExt cx="1480463" cy="2931917"/>
          </a:xfrm>
        </p:grpSpPr>
        <p:grpSp>
          <p:nvGrpSpPr>
            <p:cNvPr id="5310" name="Google Shape;5310;p4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11" name="Google Shape;5311;p4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12" name="Google Shape;5312;p4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4" name="Google Shape;5314;p4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5" name="Google Shape;5315;p4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16" name="Google Shape;5316;p4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17" name="Google Shape;5317;p4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19" name="Google Shape;5319;p4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20" name="Google Shape;5320;p4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24" name="Google Shape;5324;p4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25" name="Google Shape;5325;p4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26" name="Google Shape;5326;p4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8" name="Google Shape;5328;p4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29" name="Google Shape;5329;p4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33" name="Google Shape;5333;p4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34" name="Google Shape;5334;p4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35" name="Google Shape;5335;p4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37" name="Google Shape;5337;p4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38" name="Google Shape;5338;p4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40" name="Google Shape;5340;p4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41" name="Google Shape;5341;p4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342" name="Google Shape;5342;p4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44" name="Google Shape;5344;p4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345" name="Google Shape;5345;p4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>
          <a:extLst>
            <a:ext uri="{FF2B5EF4-FFF2-40B4-BE49-F238E27FC236}">
              <a16:creationId xmlns:a16="http://schemas.microsoft.com/office/drawing/2014/main" id="{6D703A02-C70A-6E41-86D1-161E60194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>
            <a:extLst>
              <a:ext uri="{FF2B5EF4-FFF2-40B4-BE49-F238E27FC236}">
                <a16:creationId xmlns:a16="http://schemas.microsoft.com/office/drawing/2014/main" id="{6F340DC0-A2B3-2119-29B0-02AAD97E69E9}"/>
              </a:ext>
            </a:extLst>
          </p:cNvPr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Introducción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5308" name="Google Shape;5308;p45">
            <a:extLst>
              <a:ext uri="{FF2B5EF4-FFF2-40B4-BE49-F238E27FC236}">
                <a16:creationId xmlns:a16="http://schemas.microsoft.com/office/drawing/2014/main" id="{73ED12A1-7B6C-C354-A721-84C8F7EC6C64}"/>
              </a:ext>
            </a:extLst>
          </p:cNvPr>
          <p:cNvSpPr txBox="1"/>
          <p:nvPr/>
        </p:nvSpPr>
        <p:spPr>
          <a:xfrm>
            <a:off x="847724" y="1166594"/>
            <a:ext cx="6886026" cy="255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r>
              <a:rPr lang="es-MX" dirty="0" err="1">
                <a:solidFill>
                  <a:srgbClr val="FFFFFF"/>
                </a:solidFill>
              </a:rPr>
              <a:t>Games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World</a:t>
            </a:r>
            <a:r>
              <a:rPr lang="es-MX" dirty="0">
                <a:solidFill>
                  <a:srgbClr val="FFFFFF"/>
                </a:solidFill>
              </a:rPr>
              <a:t>" es una tienda en línea desarrollada con </a:t>
            </a:r>
            <a:r>
              <a:rPr lang="es-MX" dirty="0" err="1">
                <a:solidFill>
                  <a:srgbClr val="FFFFFF"/>
                </a:solidFill>
              </a:rPr>
              <a:t>Figma</a:t>
            </a:r>
            <a:r>
              <a:rPr lang="es-MX" dirty="0">
                <a:solidFill>
                  <a:srgbClr val="FFFFFF"/>
                </a:solidFill>
              </a:rPr>
              <a:t>, HTML, CSS, JavaScript y Bootstrap, enfocada en ofrecer una experiencia de compra fluida e intuitiva para los usuarios. El proyecto combina un diseño atractivo con funcionalidades interactivas, como un carrito de compras dinámico y una interfaz responsiva, garantizando una navegación óptima en distintos dispositivos. A lo largo del desarrollo, se implementaron buenas prácticas de programación para asegurar un código limpio, escalable y eficiente.</a:t>
            </a:r>
            <a:endParaRPr dirty="0"/>
          </a:p>
        </p:txBody>
      </p:sp>
      <p:grpSp>
        <p:nvGrpSpPr>
          <p:cNvPr id="5309" name="Google Shape;5309;p45">
            <a:extLst>
              <a:ext uri="{FF2B5EF4-FFF2-40B4-BE49-F238E27FC236}">
                <a16:creationId xmlns:a16="http://schemas.microsoft.com/office/drawing/2014/main" id="{7DA85B02-CB34-4365-F746-86EE19CD6755}"/>
              </a:ext>
            </a:extLst>
          </p:cNvPr>
          <p:cNvGrpSpPr/>
          <p:nvPr/>
        </p:nvGrpSpPr>
        <p:grpSpPr>
          <a:xfrm>
            <a:off x="7641488" y="1674335"/>
            <a:ext cx="1446116" cy="2863897"/>
            <a:chOff x="6529419" y="1724307"/>
            <a:chExt cx="1480463" cy="2931917"/>
          </a:xfrm>
        </p:grpSpPr>
        <p:grpSp>
          <p:nvGrpSpPr>
            <p:cNvPr id="5310" name="Google Shape;5310;p45">
              <a:extLst>
                <a:ext uri="{FF2B5EF4-FFF2-40B4-BE49-F238E27FC236}">
                  <a16:creationId xmlns:a16="http://schemas.microsoft.com/office/drawing/2014/main" id="{767D85AA-2EEC-B7D7-B5EB-DF8CA0FEF67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11" name="Google Shape;5311;p45">
                <a:extLst>
                  <a:ext uri="{FF2B5EF4-FFF2-40B4-BE49-F238E27FC236}">
                    <a16:creationId xmlns:a16="http://schemas.microsoft.com/office/drawing/2014/main" id="{17E8B766-AC55-5222-A459-E312842339A4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12" name="Google Shape;5312;p45">
                  <a:extLst>
                    <a:ext uri="{FF2B5EF4-FFF2-40B4-BE49-F238E27FC236}">
                      <a16:creationId xmlns:a16="http://schemas.microsoft.com/office/drawing/2014/main" id="{B01F63B3-335A-F7F6-D701-88F58B16123B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5">
                  <a:extLst>
                    <a:ext uri="{FF2B5EF4-FFF2-40B4-BE49-F238E27FC236}">
                      <a16:creationId xmlns:a16="http://schemas.microsoft.com/office/drawing/2014/main" id="{26D52EC8-98E7-0EE4-0240-070422FCEB9D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4" name="Google Shape;5314;p45">
                <a:extLst>
                  <a:ext uri="{FF2B5EF4-FFF2-40B4-BE49-F238E27FC236}">
                    <a16:creationId xmlns:a16="http://schemas.microsoft.com/office/drawing/2014/main" id="{DB391432-DF2D-2101-E370-484B9F62F55F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5" name="Google Shape;5315;p45">
              <a:extLst>
                <a:ext uri="{FF2B5EF4-FFF2-40B4-BE49-F238E27FC236}">
                  <a16:creationId xmlns:a16="http://schemas.microsoft.com/office/drawing/2014/main" id="{1B94B400-DCF6-7ECE-45A7-EFFE051F01D5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16" name="Google Shape;5316;p45">
                <a:extLst>
                  <a:ext uri="{FF2B5EF4-FFF2-40B4-BE49-F238E27FC236}">
                    <a16:creationId xmlns:a16="http://schemas.microsoft.com/office/drawing/2014/main" id="{DCEC0694-0EA6-9856-2D72-B73A4151D391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17" name="Google Shape;5317;p45">
                  <a:extLst>
                    <a:ext uri="{FF2B5EF4-FFF2-40B4-BE49-F238E27FC236}">
                      <a16:creationId xmlns:a16="http://schemas.microsoft.com/office/drawing/2014/main" id="{BCA9E04B-84F9-A949-5233-BD422C91DE9B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5">
                  <a:extLst>
                    <a:ext uri="{FF2B5EF4-FFF2-40B4-BE49-F238E27FC236}">
                      <a16:creationId xmlns:a16="http://schemas.microsoft.com/office/drawing/2014/main" id="{1BCDA157-99E1-3E10-D1D7-C6BA1420D0F2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19" name="Google Shape;5319;p45">
                <a:extLst>
                  <a:ext uri="{FF2B5EF4-FFF2-40B4-BE49-F238E27FC236}">
                    <a16:creationId xmlns:a16="http://schemas.microsoft.com/office/drawing/2014/main" id="{7E642C65-1202-F734-84E9-7FA740ADF3B4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20" name="Google Shape;5320;p45">
                  <a:extLst>
                    <a:ext uri="{FF2B5EF4-FFF2-40B4-BE49-F238E27FC236}">
                      <a16:creationId xmlns:a16="http://schemas.microsoft.com/office/drawing/2014/main" id="{64369070-50BB-2B33-6A53-8026D1CA9841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5">
                  <a:extLst>
                    <a:ext uri="{FF2B5EF4-FFF2-40B4-BE49-F238E27FC236}">
                      <a16:creationId xmlns:a16="http://schemas.microsoft.com/office/drawing/2014/main" id="{7A9F13FC-DAE8-B6DA-31B8-767CBA0607A2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5">
                  <a:extLst>
                    <a:ext uri="{FF2B5EF4-FFF2-40B4-BE49-F238E27FC236}">
                      <a16:creationId xmlns:a16="http://schemas.microsoft.com/office/drawing/2014/main" id="{74C03654-936A-E3E7-5CA6-256D13CF0C51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5">
                  <a:extLst>
                    <a:ext uri="{FF2B5EF4-FFF2-40B4-BE49-F238E27FC236}">
                      <a16:creationId xmlns:a16="http://schemas.microsoft.com/office/drawing/2014/main" id="{75F6E5DF-3275-4559-2F94-D8463A83D207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24" name="Google Shape;5324;p45">
              <a:extLst>
                <a:ext uri="{FF2B5EF4-FFF2-40B4-BE49-F238E27FC236}">
                  <a16:creationId xmlns:a16="http://schemas.microsoft.com/office/drawing/2014/main" id="{15B1D9B9-419E-BED4-352D-79DA97331980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25" name="Google Shape;5325;p45">
                <a:extLst>
                  <a:ext uri="{FF2B5EF4-FFF2-40B4-BE49-F238E27FC236}">
                    <a16:creationId xmlns:a16="http://schemas.microsoft.com/office/drawing/2014/main" id="{C94016E3-1AE3-2B9B-0ED7-CFEA339EE573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26" name="Google Shape;5326;p45">
                  <a:extLst>
                    <a:ext uri="{FF2B5EF4-FFF2-40B4-BE49-F238E27FC236}">
                      <a16:creationId xmlns:a16="http://schemas.microsoft.com/office/drawing/2014/main" id="{6EA2F8BC-B409-91FF-AE50-A7A3A804FC1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5">
                  <a:extLst>
                    <a:ext uri="{FF2B5EF4-FFF2-40B4-BE49-F238E27FC236}">
                      <a16:creationId xmlns:a16="http://schemas.microsoft.com/office/drawing/2014/main" id="{6EB0984C-D857-A5A2-D7C0-117FB2641711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8" name="Google Shape;5328;p45">
                <a:extLst>
                  <a:ext uri="{FF2B5EF4-FFF2-40B4-BE49-F238E27FC236}">
                    <a16:creationId xmlns:a16="http://schemas.microsoft.com/office/drawing/2014/main" id="{38B3194B-09E2-AED1-70BE-234D45A79E8F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29" name="Google Shape;5329;p45">
                  <a:extLst>
                    <a:ext uri="{FF2B5EF4-FFF2-40B4-BE49-F238E27FC236}">
                      <a16:creationId xmlns:a16="http://schemas.microsoft.com/office/drawing/2014/main" id="{6B6809E1-673C-07AF-0416-B9716733E1D1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5">
                  <a:extLst>
                    <a:ext uri="{FF2B5EF4-FFF2-40B4-BE49-F238E27FC236}">
                      <a16:creationId xmlns:a16="http://schemas.microsoft.com/office/drawing/2014/main" id="{25F422F1-B0E6-A044-3DE7-271EECAC00C8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5">
                  <a:extLst>
                    <a:ext uri="{FF2B5EF4-FFF2-40B4-BE49-F238E27FC236}">
                      <a16:creationId xmlns:a16="http://schemas.microsoft.com/office/drawing/2014/main" id="{EF03113A-890F-E4A6-ED98-2D2C78197E6C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5">
                  <a:extLst>
                    <a:ext uri="{FF2B5EF4-FFF2-40B4-BE49-F238E27FC236}">
                      <a16:creationId xmlns:a16="http://schemas.microsoft.com/office/drawing/2014/main" id="{C909B884-1D60-75B3-D0AB-FB330755C361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33" name="Google Shape;5333;p45">
              <a:extLst>
                <a:ext uri="{FF2B5EF4-FFF2-40B4-BE49-F238E27FC236}">
                  <a16:creationId xmlns:a16="http://schemas.microsoft.com/office/drawing/2014/main" id="{DB4A3EA6-FE27-1326-2800-75AC7B2B9D56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34" name="Google Shape;5334;p45">
                <a:extLst>
                  <a:ext uri="{FF2B5EF4-FFF2-40B4-BE49-F238E27FC236}">
                    <a16:creationId xmlns:a16="http://schemas.microsoft.com/office/drawing/2014/main" id="{9C21B944-FCDB-1AF8-E029-C239C04F0313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35" name="Google Shape;5335;p45">
                  <a:extLst>
                    <a:ext uri="{FF2B5EF4-FFF2-40B4-BE49-F238E27FC236}">
                      <a16:creationId xmlns:a16="http://schemas.microsoft.com/office/drawing/2014/main" id="{9DCEAA24-A799-FDAB-EDF9-38EF9AED4DC0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5">
                  <a:extLst>
                    <a:ext uri="{FF2B5EF4-FFF2-40B4-BE49-F238E27FC236}">
                      <a16:creationId xmlns:a16="http://schemas.microsoft.com/office/drawing/2014/main" id="{12E0C9D4-B20C-7EA8-7BE6-341AB4E32FBF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37" name="Google Shape;5337;p45">
                <a:extLst>
                  <a:ext uri="{FF2B5EF4-FFF2-40B4-BE49-F238E27FC236}">
                    <a16:creationId xmlns:a16="http://schemas.microsoft.com/office/drawing/2014/main" id="{6AF382B7-F086-4EE2-8544-836A3AF54AE3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38" name="Google Shape;5338;p45">
                  <a:extLst>
                    <a:ext uri="{FF2B5EF4-FFF2-40B4-BE49-F238E27FC236}">
                      <a16:creationId xmlns:a16="http://schemas.microsoft.com/office/drawing/2014/main" id="{1BB1A2F7-1864-558F-8950-05197262D10A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5">
                  <a:extLst>
                    <a:ext uri="{FF2B5EF4-FFF2-40B4-BE49-F238E27FC236}">
                      <a16:creationId xmlns:a16="http://schemas.microsoft.com/office/drawing/2014/main" id="{99AC24EE-2FC9-431F-58CF-523FC564FEF1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40" name="Google Shape;5340;p45">
              <a:extLst>
                <a:ext uri="{FF2B5EF4-FFF2-40B4-BE49-F238E27FC236}">
                  <a16:creationId xmlns:a16="http://schemas.microsoft.com/office/drawing/2014/main" id="{22F5BC6C-B7CF-CAF8-17D5-5BCA9D37B838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41" name="Google Shape;5341;p45">
                <a:extLst>
                  <a:ext uri="{FF2B5EF4-FFF2-40B4-BE49-F238E27FC236}">
                    <a16:creationId xmlns:a16="http://schemas.microsoft.com/office/drawing/2014/main" id="{849048DD-AD2C-C571-B7F2-B051935FB21F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342" name="Google Shape;5342;p45">
                  <a:extLst>
                    <a:ext uri="{FF2B5EF4-FFF2-40B4-BE49-F238E27FC236}">
                      <a16:creationId xmlns:a16="http://schemas.microsoft.com/office/drawing/2014/main" id="{BAD20CF6-ADA0-055C-BF2B-51511C7FB87F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5">
                  <a:extLst>
                    <a:ext uri="{FF2B5EF4-FFF2-40B4-BE49-F238E27FC236}">
                      <a16:creationId xmlns:a16="http://schemas.microsoft.com/office/drawing/2014/main" id="{BCB3BBC2-FDD4-BB59-D0D6-E3DC33E88632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44" name="Google Shape;5344;p45">
                <a:extLst>
                  <a:ext uri="{FF2B5EF4-FFF2-40B4-BE49-F238E27FC236}">
                    <a16:creationId xmlns:a16="http://schemas.microsoft.com/office/drawing/2014/main" id="{9821D3ED-1C6E-6860-88D9-1645301DAA46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345" name="Google Shape;5345;p45">
                  <a:extLst>
                    <a:ext uri="{FF2B5EF4-FFF2-40B4-BE49-F238E27FC236}">
                      <a16:creationId xmlns:a16="http://schemas.microsoft.com/office/drawing/2014/main" id="{F3F4375B-49FC-6B77-E136-6B14240E597C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5">
                  <a:extLst>
                    <a:ext uri="{FF2B5EF4-FFF2-40B4-BE49-F238E27FC236}">
                      <a16:creationId xmlns:a16="http://schemas.microsoft.com/office/drawing/2014/main" id="{2DC02EE3-2CAF-49C7-7EB1-A77EAF745ECD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5">
                  <a:extLst>
                    <a:ext uri="{FF2B5EF4-FFF2-40B4-BE49-F238E27FC236}">
                      <a16:creationId xmlns:a16="http://schemas.microsoft.com/office/drawing/2014/main" id="{53EE9961-588B-4B9A-5915-C33F374CC5FB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5">
                  <a:extLst>
                    <a:ext uri="{FF2B5EF4-FFF2-40B4-BE49-F238E27FC236}">
                      <a16:creationId xmlns:a16="http://schemas.microsoft.com/office/drawing/2014/main" id="{5ADB9C4E-B83D-EADC-937F-0D7988CF2896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5">
                  <a:extLst>
                    <a:ext uri="{FF2B5EF4-FFF2-40B4-BE49-F238E27FC236}">
                      <a16:creationId xmlns:a16="http://schemas.microsoft.com/office/drawing/2014/main" id="{34203BD3-A4E5-5EB9-DE75-35BCA73E19F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669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37"/>
          <p:cNvSpPr txBox="1"/>
          <p:nvPr/>
        </p:nvSpPr>
        <p:spPr>
          <a:xfrm>
            <a:off x="462276" y="1356102"/>
            <a:ext cx="7767323" cy="102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Fira Sans Medium"/>
                <a:ea typeface="Fira Sans Medium"/>
                <a:cs typeface="Fira Sans Medium"/>
                <a:sym typeface="Fira Sans Medium"/>
              </a:rPr>
              <a:t>GRACIAS</a:t>
            </a:r>
            <a:endParaRPr sz="8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9D6A166C-70E0-3F94-CE7A-6CF24FB35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>
            <a:extLst>
              <a:ext uri="{FF2B5EF4-FFF2-40B4-BE49-F238E27FC236}">
                <a16:creationId xmlns:a16="http://schemas.microsoft.com/office/drawing/2014/main" id="{9667072F-C273-533E-CD86-0849B2DBAD79}"/>
              </a:ext>
            </a:extLst>
          </p:cNvPr>
          <p:cNvSpPr txBox="1"/>
          <p:nvPr/>
        </p:nvSpPr>
        <p:spPr>
          <a:xfrm>
            <a:off x="167038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Figma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>
            <a:extLst>
              <a:ext uri="{FF2B5EF4-FFF2-40B4-BE49-F238E27FC236}">
                <a16:creationId xmlns:a16="http://schemas.microsoft.com/office/drawing/2014/main" id="{668AAF90-32BC-5607-F4C9-268C393A7A5B}"/>
              </a:ext>
            </a:extLst>
          </p:cNvPr>
          <p:cNvSpPr txBox="1"/>
          <p:nvPr/>
        </p:nvSpPr>
        <p:spPr>
          <a:xfrm>
            <a:off x="167038" y="1506226"/>
            <a:ext cx="2204180" cy="965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Herramienta en la nube para diseñar y prototipar interfaces con colaboración en tiempo real.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>
            <a:extLst>
              <a:ext uri="{FF2B5EF4-FFF2-40B4-BE49-F238E27FC236}">
                <a16:creationId xmlns:a16="http://schemas.microsoft.com/office/drawing/2014/main" id="{59646E3A-0B4B-FA9F-92EB-303DB46336BE}"/>
              </a:ext>
            </a:extLst>
          </p:cNvPr>
          <p:cNvSpPr txBox="1"/>
          <p:nvPr/>
        </p:nvSpPr>
        <p:spPr>
          <a:xfrm>
            <a:off x="167038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HTML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>
            <a:extLst>
              <a:ext uri="{FF2B5EF4-FFF2-40B4-BE49-F238E27FC236}">
                <a16:creationId xmlns:a16="http://schemas.microsoft.com/office/drawing/2014/main" id="{D7E21029-1B8B-5F13-B29C-2B70E69CAE27}"/>
              </a:ext>
            </a:extLst>
          </p:cNvPr>
          <p:cNvSpPr txBox="1"/>
          <p:nvPr/>
        </p:nvSpPr>
        <p:spPr>
          <a:xfrm>
            <a:off x="167037" y="2672087"/>
            <a:ext cx="2320445" cy="96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 err="1">
                <a:latin typeface="Fira Sans"/>
                <a:ea typeface="Fira Sans"/>
                <a:cs typeface="Fira Sans"/>
                <a:sym typeface="Fira Sans"/>
              </a:rPr>
              <a:t>HyperText</a:t>
            </a: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s-MX" sz="1200" dirty="0" err="1">
                <a:latin typeface="Fira Sans"/>
                <a:ea typeface="Fira Sans"/>
                <a:cs typeface="Fira Sans"/>
                <a:sym typeface="Fira Sans"/>
              </a:rPr>
              <a:t>Markup</a:t>
            </a: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s-MX" sz="1200" dirty="0" err="1">
                <a:latin typeface="Fira Sans"/>
                <a:ea typeface="Fira Sans"/>
                <a:cs typeface="Fira Sans"/>
                <a:sym typeface="Fira Sans"/>
              </a:rPr>
              <a:t>Language</a:t>
            </a: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, lenguaje de marcado usado para estructurar el contenido de páginas web mediante etiquetas.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>
            <a:extLst>
              <a:ext uri="{FF2B5EF4-FFF2-40B4-BE49-F238E27FC236}">
                <a16:creationId xmlns:a16="http://schemas.microsoft.com/office/drawing/2014/main" id="{54C0A16D-235A-539B-9319-7A2CFD058FE0}"/>
              </a:ext>
            </a:extLst>
          </p:cNvPr>
          <p:cNvSpPr txBox="1"/>
          <p:nvPr/>
        </p:nvSpPr>
        <p:spPr>
          <a:xfrm>
            <a:off x="167045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CSS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>
            <a:extLst>
              <a:ext uri="{FF2B5EF4-FFF2-40B4-BE49-F238E27FC236}">
                <a16:creationId xmlns:a16="http://schemas.microsoft.com/office/drawing/2014/main" id="{AAF662C9-9AA6-94EB-6D6A-28305109C561}"/>
              </a:ext>
            </a:extLst>
          </p:cNvPr>
          <p:cNvSpPr txBox="1"/>
          <p:nvPr/>
        </p:nvSpPr>
        <p:spPr>
          <a:xfrm>
            <a:off x="167045" y="3837950"/>
            <a:ext cx="2103462" cy="88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 err="1">
                <a:latin typeface="Fira Sans"/>
                <a:ea typeface="Fira Sans"/>
                <a:cs typeface="Fira Sans"/>
                <a:sym typeface="Fira Sans"/>
              </a:rPr>
              <a:t>Cascading</a:t>
            </a: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 Style </a:t>
            </a:r>
            <a:r>
              <a:rPr lang="es-MX" sz="1200" dirty="0" err="1">
                <a:latin typeface="Fira Sans"/>
                <a:ea typeface="Fira Sans"/>
                <a:cs typeface="Fira Sans"/>
                <a:sym typeface="Fira Sans"/>
              </a:rPr>
              <a:t>Sheets</a:t>
            </a: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, es un lenguaje que define el estilo y diseño de las páginas web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>
            <a:extLst>
              <a:ext uri="{FF2B5EF4-FFF2-40B4-BE49-F238E27FC236}">
                <a16:creationId xmlns:a16="http://schemas.microsoft.com/office/drawing/2014/main" id="{8678DE94-D973-9C95-A354-4FB68B41D5A3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Tecnologías utilizadas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>
            <a:extLst>
              <a:ext uri="{FF2B5EF4-FFF2-40B4-BE49-F238E27FC236}">
                <a16:creationId xmlns:a16="http://schemas.microsoft.com/office/drawing/2014/main" id="{E6FCA69A-E4EC-6839-8CD1-4A0291BB0656}"/>
              </a:ext>
            </a:extLst>
          </p:cNvPr>
          <p:cNvSpPr txBox="1"/>
          <p:nvPr/>
        </p:nvSpPr>
        <p:spPr>
          <a:xfrm>
            <a:off x="7285892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Java Script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>
            <a:extLst>
              <a:ext uri="{FF2B5EF4-FFF2-40B4-BE49-F238E27FC236}">
                <a16:creationId xmlns:a16="http://schemas.microsoft.com/office/drawing/2014/main" id="{DD001090-B18D-B744-7E3F-2D2799DD169F}"/>
              </a:ext>
            </a:extLst>
          </p:cNvPr>
          <p:cNvSpPr txBox="1"/>
          <p:nvPr/>
        </p:nvSpPr>
        <p:spPr>
          <a:xfrm>
            <a:off x="6641025" y="1506226"/>
            <a:ext cx="2281668" cy="84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Lenguaje de programación que permite agregar interactividad y dinamismo a las páginas web.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>
            <a:extLst>
              <a:ext uri="{FF2B5EF4-FFF2-40B4-BE49-F238E27FC236}">
                <a16:creationId xmlns:a16="http://schemas.microsoft.com/office/drawing/2014/main" id="{26FFAD64-67D8-45A4-6492-78386BD7BBB1}"/>
              </a:ext>
            </a:extLst>
          </p:cNvPr>
          <p:cNvSpPr txBox="1"/>
          <p:nvPr/>
        </p:nvSpPr>
        <p:spPr>
          <a:xfrm>
            <a:off x="7285892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Bootstrap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>
            <a:extLst>
              <a:ext uri="{FF2B5EF4-FFF2-40B4-BE49-F238E27FC236}">
                <a16:creationId xmlns:a16="http://schemas.microsoft.com/office/drawing/2014/main" id="{6F7CC806-4E06-D51F-D809-2CEA63B747E3}"/>
              </a:ext>
            </a:extLst>
          </p:cNvPr>
          <p:cNvSpPr txBox="1"/>
          <p:nvPr/>
        </p:nvSpPr>
        <p:spPr>
          <a:xfrm>
            <a:off x="6602249" y="2672088"/>
            <a:ext cx="2320444" cy="96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Framework de CSS que facilita el diseño web responsivo y atractivo mediante componentes y clases predefinidas.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>
            <a:extLst>
              <a:ext uri="{FF2B5EF4-FFF2-40B4-BE49-F238E27FC236}">
                <a16:creationId xmlns:a16="http://schemas.microsoft.com/office/drawing/2014/main" id="{9F2007E1-906C-85F6-D582-FAF6AC593A06}"/>
              </a:ext>
            </a:extLst>
          </p:cNvPr>
          <p:cNvSpPr txBox="1"/>
          <p:nvPr/>
        </p:nvSpPr>
        <p:spPr>
          <a:xfrm>
            <a:off x="7036223" y="3621600"/>
            <a:ext cx="188647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Visual Studio Code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>
            <a:extLst>
              <a:ext uri="{FF2B5EF4-FFF2-40B4-BE49-F238E27FC236}">
                <a16:creationId xmlns:a16="http://schemas.microsoft.com/office/drawing/2014/main" id="{B76BD994-25B3-6132-ACC5-1DE4B5F9A943}"/>
              </a:ext>
            </a:extLst>
          </p:cNvPr>
          <p:cNvSpPr txBox="1"/>
          <p:nvPr/>
        </p:nvSpPr>
        <p:spPr>
          <a:xfrm>
            <a:off x="6641025" y="3837974"/>
            <a:ext cx="2281674" cy="103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VS </a:t>
            </a:r>
            <a:r>
              <a:rPr lang="es-MX" sz="1200" dirty="0" err="1">
                <a:latin typeface="Fira Sans"/>
                <a:ea typeface="Fira Sans"/>
                <a:cs typeface="Fira Sans"/>
                <a:sym typeface="Fira Sans"/>
              </a:rPr>
              <a:t>Code</a:t>
            </a: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, editor de código ligero y potente, con soporte para múltiples lenguajes, extensiones y depuración.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2133;p24">
            <a:extLst>
              <a:ext uri="{FF2B5EF4-FFF2-40B4-BE49-F238E27FC236}">
                <a16:creationId xmlns:a16="http://schemas.microsoft.com/office/drawing/2014/main" id="{368CD9FB-D9C9-AD27-07B3-3FFD2C113290}"/>
              </a:ext>
            </a:extLst>
          </p:cNvPr>
          <p:cNvGrpSpPr/>
          <p:nvPr/>
        </p:nvGrpSpPr>
        <p:grpSpPr>
          <a:xfrm>
            <a:off x="2341928" y="1073821"/>
            <a:ext cx="4300222" cy="3519733"/>
            <a:chOff x="2239600" y="1703550"/>
            <a:chExt cx="3097250" cy="2535100"/>
          </a:xfrm>
        </p:grpSpPr>
        <p:sp>
          <p:nvSpPr>
            <p:cNvPr id="3" name="Google Shape;2134;p24">
              <a:extLst>
                <a:ext uri="{FF2B5EF4-FFF2-40B4-BE49-F238E27FC236}">
                  <a16:creationId xmlns:a16="http://schemas.microsoft.com/office/drawing/2014/main" id="{BDFB1E11-445C-67FD-CC08-1029E2957556}"/>
                </a:ext>
              </a:extLst>
            </p:cNvPr>
            <p:cNvSpPr/>
            <p:nvPr/>
          </p:nvSpPr>
          <p:spPr>
            <a:xfrm>
              <a:off x="4978975" y="2925950"/>
              <a:ext cx="357875" cy="59425"/>
            </a:xfrm>
            <a:custGeom>
              <a:avLst/>
              <a:gdLst/>
              <a:ahLst/>
              <a:cxnLst/>
              <a:rect l="l" t="t" r="r" b="b"/>
              <a:pathLst>
                <a:path w="14315" h="2377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35;p24">
              <a:extLst>
                <a:ext uri="{FF2B5EF4-FFF2-40B4-BE49-F238E27FC236}">
                  <a16:creationId xmlns:a16="http://schemas.microsoft.com/office/drawing/2014/main" id="{D24A9EE6-8645-83D2-010B-3808D191B711}"/>
                </a:ext>
              </a:extLst>
            </p:cNvPr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36;p24">
              <a:extLst>
                <a:ext uri="{FF2B5EF4-FFF2-40B4-BE49-F238E27FC236}">
                  <a16:creationId xmlns:a16="http://schemas.microsoft.com/office/drawing/2014/main" id="{A9F07EF3-8F90-032F-F17F-B6B60F584AFF}"/>
                </a:ext>
              </a:extLst>
            </p:cNvPr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37;p24">
              <a:extLst>
                <a:ext uri="{FF2B5EF4-FFF2-40B4-BE49-F238E27FC236}">
                  <a16:creationId xmlns:a16="http://schemas.microsoft.com/office/drawing/2014/main" id="{3682338C-8CAF-D232-3775-E14340FCD52A}"/>
                </a:ext>
              </a:extLst>
            </p:cNvPr>
            <p:cNvSpPr/>
            <p:nvPr/>
          </p:nvSpPr>
          <p:spPr>
            <a:xfrm>
              <a:off x="4548275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38;p24">
              <a:extLst>
                <a:ext uri="{FF2B5EF4-FFF2-40B4-BE49-F238E27FC236}">
                  <a16:creationId xmlns:a16="http://schemas.microsoft.com/office/drawing/2014/main" id="{D3E539FD-7A46-F0C3-5F7C-04FE9063ACC5}"/>
                </a:ext>
              </a:extLst>
            </p:cNvPr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39;p24">
              <a:extLst>
                <a:ext uri="{FF2B5EF4-FFF2-40B4-BE49-F238E27FC236}">
                  <a16:creationId xmlns:a16="http://schemas.microsoft.com/office/drawing/2014/main" id="{CA0EE2A2-FB85-C6EC-ACFD-5A2F8F8C7C2D}"/>
                </a:ext>
              </a:extLst>
            </p:cNvPr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40;p24">
              <a:extLst>
                <a:ext uri="{FF2B5EF4-FFF2-40B4-BE49-F238E27FC236}">
                  <a16:creationId xmlns:a16="http://schemas.microsoft.com/office/drawing/2014/main" id="{131F82F6-5C3A-27A5-9E42-E5E330E6257D}"/>
                </a:ext>
              </a:extLst>
            </p:cNvPr>
            <p:cNvSpPr/>
            <p:nvPr/>
          </p:nvSpPr>
          <p:spPr>
            <a:xfrm>
              <a:off x="2239600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41;p24">
              <a:extLst>
                <a:ext uri="{FF2B5EF4-FFF2-40B4-BE49-F238E27FC236}">
                  <a16:creationId xmlns:a16="http://schemas.microsoft.com/office/drawing/2014/main" id="{2AD9C8C7-AE66-2681-B0CB-2041A6447FE1}"/>
                </a:ext>
              </a:extLst>
            </p:cNvPr>
            <p:cNvSpPr/>
            <p:nvPr/>
          </p:nvSpPr>
          <p:spPr>
            <a:xfrm>
              <a:off x="2239600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42;p24">
              <a:extLst>
                <a:ext uri="{FF2B5EF4-FFF2-40B4-BE49-F238E27FC236}">
                  <a16:creationId xmlns:a16="http://schemas.microsoft.com/office/drawing/2014/main" id="{1A45D56B-3AD5-40E4-3A4B-10D51E07D751}"/>
                </a:ext>
              </a:extLst>
            </p:cNvPr>
            <p:cNvSpPr/>
            <p:nvPr/>
          </p:nvSpPr>
          <p:spPr>
            <a:xfrm>
              <a:off x="2239600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43;p24">
              <a:extLst>
                <a:ext uri="{FF2B5EF4-FFF2-40B4-BE49-F238E27FC236}">
                  <a16:creationId xmlns:a16="http://schemas.microsoft.com/office/drawing/2014/main" id="{E1B7A845-DA80-65D0-ADB3-22A484C22ECF}"/>
                </a:ext>
              </a:extLst>
            </p:cNvPr>
            <p:cNvSpPr/>
            <p:nvPr/>
          </p:nvSpPr>
          <p:spPr>
            <a:xfrm>
              <a:off x="37716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44;p24">
              <a:extLst>
                <a:ext uri="{FF2B5EF4-FFF2-40B4-BE49-F238E27FC236}">
                  <a16:creationId xmlns:a16="http://schemas.microsoft.com/office/drawing/2014/main" id="{F7A4069B-9A40-CB0A-873E-489BDAD2904D}"/>
                </a:ext>
              </a:extLst>
            </p:cNvPr>
            <p:cNvSpPr/>
            <p:nvPr/>
          </p:nvSpPr>
          <p:spPr>
            <a:xfrm>
              <a:off x="4192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45;p24">
              <a:extLst>
                <a:ext uri="{FF2B5EF4-FFF2-40B4-BE49-F238E27FC236}">
                  <a16:creationId xmlns:a16="http://schemas.microsoft.com/office/drawing/2014/main" id="{91F3BEDD-263A-8481-9B49-28F3CF3BBDC3}"/>
                </a:ext>
              </a:extLst>
            </p:cNvPr>
            <p:cNvSpPr/>
            <p:nvPr/>
          </p:nvSpPr>
          <p:spPr>
            <a:xfrm>
              <a:off x="37716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46;p24">
              <a:extLst>
                <a:ext uri="{FF2B5EF4-FFF2-40B4-BE49-F238E27FC236}">
                  <a16:creationId xmlns:a16="http://schemas.microsoft.com/office/drawing/2014/main" id="{1C3EB652-997E-40F7-8DEB-A6299BDA5D36}"/>
                </a:ext>
              </a:extLst>
            </p:cNvPr>
            <p:cNvSpPr/>
            <p:nvPr/>
          </p:nvSpPr>
          <p:spPr>
            <a:xfrm>
              <a:off x="3829375" y="1770825"/>
              <a:ext cx="815525" cy="94140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47;p24">
              <a:extLst>
                <a:ext uri="{FF2B5EF4-FFF2-40B4-BE49-F238E27FC236}">
                  <a16:creationId xmlns:a16="http://schemas.microsoft.com/office/drawing/2014/main" id="{3DAF93CA-2AE9-9FB2-63F7-EF8B79391C8B}"/>
                </a:ext>
              </a:extLst>
            </p:cNvPr>
            <p:cNvSpPr/>
            <p:nvPr/>
          </p:nvSpPr>
          <p:spPr>
            <a:xfrm>
              <a:off x="38547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52;p24">
              <a:extLst>
                <a:ext uri="{FF2B5EF4-FFF2-40B4-BE49-F238E27FC236}">
                  <a16:creationId xmlns:a16="http://schemas.microsoft.com/office/drawing/2014/main" id="{99DB16F0-BE04-0E28-4349-3477CC515CAE}"/>
                </a:ext>
              </a:extLst>
            </p:cNvPr>
            <p:cNvSpPr/>
            <p:nvPr/>
          </p:nvSpPr>
          <p:spPr>
            <a:xfrm>
              <a:off x="4249800" y="2500800"/>
              <a:ext cx="816275" cy="942175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53;p24">
              <a:extLst>
                <a:ext uri="{FF2B5EF4-FFF2-40B4-BE49-F238E27FC236}">
                  <a16:creationId xmlns:a16="http://schemas.microsoft.com/office/drawing/2014/main" id="{CCE26409-295F-16A5-69D1-E5BDB15007B0}"/>
                </a:ext>
              </a:extLst>
            </p:cNvPr>
            <p:cNvSpPr/>
            <p:nvPr/>
          </p:nvSpPr>
          <p:spPr>
            <a:xfrm>
              <a:off x="4275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2171;p24">
              <a:extLst>
                <a:ext uri="{FF2B5EF4-FFF2-40B4-BE49-F238E27FC236}">
                  <a16:creationId xmlns:a16="http://schemas.microsoft.com/office/drawing/2014/main" id="{3A6E31D1-A883-B315-D6B6-3C78F5B4968D}"/>
                </a:ext>
              </a:extLst>
            </p:cNvPr>
            <p:cNvSpPr/>
            <p:nvPr/>
          </p:nvSpPr>
          <p:spPr>
            <a:xfrm>
              <a:off x="3829375" y="3229200"/>
              <a:ext cx="815525" cy="942175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72;p24">
              <a:extLst>
                <a:ext uri="{FF2B5EF4-FFF2-40B4-BE49-F238E27FC236}">
                  <a16:creationId xmlns:a16="http://schemas.microsoft.com/office/drawing/2014/main" id="{CF3A6B69-5FF5-4A28-1175-9923A8A1D387}"/>
                </a:ext>
              </a:extLst>
            </p:cNvPr>
            <p:cNvSpPr/>
            <p:nvPr/>
          </p:nvSpPr>
          <p:spPr>
            <a:xfrm>
              <a:off x="38547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77;p24">
              <a:extLst>
                <a:ext uri="{FF2B5EF4-FFF2-40B4-BE49-F238E27FC236}">
                  <a16:creationId xmlns:a16="http://schemas.microsoft.com/office/drawing/2014/main" id="{2FEF78FA-45F9-468E-E1D9-7743E1BFAE93}"/>
                </a:ext>
              </a:extLst>
            </p:cNvPr>
            <p:cNvSpPr/>
            <p:nvPr/>
          </p:nvSpPr>
          <p:spPr>
            <a:xfrm>
              <a:off x="28714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78;p24">
              <a:extLst>
                <a:ext uri="{FF2B5EF4-FFF2-40B4-BE49-F238E27FC236}">
                  <a16:creationId xmlns:a16="http://schemas.microsoft.com/office/drawing/2014/main" id="{722F4E3D-936A-6433-B983-49F677585555}"/>
                </a:ext>
              </a:extLst>
            </p:cNvPr>
            <p:cNvSpPr/>
            <p:nvPr/>
          </p:nvSpPr>
          <p:spPr>
            <a:xfrm>
              <a:off x="2451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79;p24">
              <a:extLst>
                <a:ext uri="{FF2B5EF4-FFF2-40B4-BE49-F238E27FC236}">
                  <a16:creationId xmlns:a16="http://schemas.microsoft.com/office/drawing/2014/main" id="{460ABC39-86EC-596A-252C-1DD5F13AEAEA}"/>
                </a:ext>
              </a:extLst>
            </p:cNvPr>
            <p:cNvSpPr/>
            <p:nvPr/>
          </p:nvSpPr>
          <p:spPr>
            <a:xfrm>
              <a:off x="28714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80;p24">
              <a:extLst>
                <a:ext uri="{FF2B5EF4-FFF2-40B4-BE49-F238E27FC236}">
                  <a16:creationId xmlns:a16="http://schemas.microsoft.com/office/drawing/2014/main" id="{5DDFCB75-8723-1CCE-BE3E-B23CE26D95C6}"/>
                </a:ext>
              </a:extLst>
            </p:cNvPr>
            <p:cNvSpPr/>
            <p:nvPr/>
          </p:nvSpPr>
          <p:spPr>
            <a:xfrm>
              <a:off x="2508775" y="2500800"/>
              <a:ext cx="816300" cy="942175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2184;p24">
              <a:extLst>
                <a:ext uri="{FF2B5EF4-FFF2-40B4-BE49-F238E27FC236}">
                  <a16:creationId xmlns:a16="http://schemas.microsoft.com/office/drawing/2014/main" id="{4E4518CE-3673-274C-524A-8707B12DCAE7}"/>
                </a:ext>
              </a:extLst>
            </p:cNvPr>
            <p:cNvSpPr/>
            <p:nvPr/>
          </p:nvSpPr>
          <p:spPr>
            <a:xfrm>
              <a:off x="2861900" y="2917250"/>
              <a:ext cx="110075" cy="109275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634"/>
                  </a:moveTo>
                  <a:cubicBezTo>
                    <a:pt x="3072" y="634"/>
                    <a:pt x="3769" y="1331"/>
                    <a:pt x="3769" y="2186"/>
                  </a:cubicBezTo>
                  <a:cubicBezTo>
                    <a:pt x="3769" y="3041"/>
                    <a:pt x="3072" y="3769"/>
                    <a:pt x="2217" y="3769"/>
                  </a:cubicBezTo>
                  <a:cubicBezTo>
                    <a:pt x="1330" y="3769"/>
                    <a:pt x="634" y="3041"/>
                    <a:pt x="634" y="2186"/>
                  </a:cubicBezTo>
                  <a:cubicBezTo>
                    <a:pt x="634" y="1331"/>
                    <a:pt x="1330" y="634"/>
                    <a:pt x="2217" y="634"/>
                  </a:cubicBezTo>
                  <a:close/>
                  <a:moveTo>
                    <a:pt x="2217" y="1"/>
                  </a:moveTo>
                  <a:cubicBezTo>
                    <a:pt x="982" y="1"/>
                    <a:pt x="0" y="982"/>
                    <a:pt x="0" y="2186"/>
                  </a:cubicBezTo>
                  <a:cubicBezTo>
                    <a:pt x="0" y="3389"/>
                    <a:pt x="982" y="4371"/>
                    <a:pt x="2217" y="4371"/>
                  </a:cubicBezTo>
                  <a:cubicBezTo>
                    <a:pt x="3421" y="4371"/>
                    <a:pt x="4402" y="3389"/>
                    <a:pt x="4402" y="2186"/>
                  </a:cubicBezTo>
                  <a:cubicBezTo>
                    <a:pt x="4402" y="982"/>
                    <a:pt x="3421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85;p24">
              <a:extLst>
                <a:ext uri="{FF2B5EF4-FFF2-40B4-BE49-F238E27FC236}">
                  <a16:creationId xmlns:a16="http://schemas.microsoft.com/office/drawing/2014/main" id="{B383051E-48B0-72F5-E81A-B88A806B4160}"/>
                </a:ext>
              </a:extLst>
            </p:cNvPr>
            <p:cNvSpPr/>
            <p:nvPr/>
          </p:nvSpPr>
          <p:spPr>
            <a:xfrm>
              <a:off x="2897525" y="2952875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92" y="222"/>
                  </a:moveTo>
                  <a:cubicBezTo>
                    <a:pt x="1077" y="222"/>
                    <a:pt x="1331" y="476"/>
                    <a:pt x="1331" y="761"/>
                  </a:cubicBezTo>
                  <a:cubicBezTo>
                    <a:pt x="1331" y="1077"/>
                    <a:pt x="1077" y="1331"/>
                    <a:pt x="792" y="1331"/>
                  </a:cubicBezTo>
                  <a:cubicBezTo>
                    <a:pt x="475" y="1331"/>
                    <a:pt x="222" y="1077"/>
                    <a:pt x="222" y="761"/>
                  </a:cubicBezTo>
                  <a:cubicBezTo>
                    <a:pt x="222" y="476"/>
                    <a:pt x="475" y="222"/>
                    <a:pt x="792" y="222"/>
                  </a:cubicBezTo>
                  <a:close/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86;p24">
              <a:extLst>
                <a:ext uri="{FF2B5EF4-FFF2-40B4-BE49-F238E27FC236}">
                  <a16:creationId xmlns:a16="http://schemas.microsoft.com/office/drawing/2014/main" id="{0EB1F944-D120-9DC3-CE38-A580090C8FE7}"/>
                </a:ext>
              </a:extLst>
            </p:cNvPr>
            <p:cNvSpPr/>
            <p:nvPr/>
          </p:nvSpPr>
          <p:spPr>
            <a:xfrm>
              <a:off x="2929975" y="1770825"/>
              <a:ext cx="815500" cy="94140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7;p24">
              <a:extLst>
                <a:ext uri="{FF2B5EF4-FFF2-40B4-BE49-F238E27FC236}">
                  <a16:creationId xmlns:a16="http://schemas.microsoft.com/office/drawing/2014/main" id="{B3FBD812-EC09-77BC-A507-9753E450368F}"/>
                </a:ext>
              </a:extLst>
            </p:cNvPr>
            <p:cNvSpPr/>
            <p:nvPr/>
          </p:nvSpPr>
          <p:spPr>
            <a:xfrm>
              <a:off x="29553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2193;p24">
              <a:extLst>
                <a:ext uri="{FF2B5EF4-FFF2-40B4-BE49-F238E27FC236}">
                  <a16:creationId xmlns:a16="http://schemas.microsoft.com/office/drawing/2014/main" id="{AADA26EE-EBAA-5E61-9AA4-5BA3AA0B8DDB}"/>
                </a:ext>
              </a:extLst>
            </p:cNvPr>
            <p:cNvSpPr/>
            <p:nvPr/>
          </p:nvSpPr>
          <p:spPr>
            <a:xfrm>
              <a:off x="2929975" y="3229200"/>
              <a:ext cx="815500" cy="942175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94;p24">
              <a:extLst>
                <a:ext uri="{FF2B5EF4-FFF2-40B4-BE49-F238E27FC236}">
                  <a16:creationId xmlns:a16="http://schemas.microsoft.com/office/drawing/2014/main" id="{8F2A3079-EB08-449C-0B47-BC5665ADD65D}"/>
                </a:ext>
              </a:extLst>
            </p:cNvPr>
            <p:cNvSpPr/>
            <p:nvPr/>
          </p:nvSpPr>
          <p:spPr>
            <a:xfrm>
              <a:off x="29553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4" name="Imagen 353" descr="Icono&#10;&#10;El contenido generado por IA puede ser incorrecto.">
            <a:extLst>
              <a:ext uri="{FF2B5EF4-FFF2-40B4-BE49-F238E27FC236}">
                <a16:creationId xmlns:a16="http://schemas.microsoft.com/office/drawing/2014/main" id="{DE87FFD5-7455-6838-E14E-6EF0FF02D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826" y="1498252"/>
            <a:ext cx="582370" cy="582370"/>
          </a:xfrm>
          <a:prstGeom prst="rect">
            <a:avLst/>
          </a:prstGeom>
        </p:spPr>
      </p:pic>
      <p:pic>
        <p:nvPicPr>
          <p:cNvPr id="356" name="Imagen 355" descr="Imagen que contiene objeto, dibujo, señal, tabla&#10;&#10;El contenido generado por IA puede ser incorrecto.">
            <a:extLst>
              <a:ext uri="{FF2B5EF4-FFF2-40B4-BE49-F238E27FC236}">
                <a16:creationId xmlns:a16="http://schemas.microsoft.com/office/drawing/2014/main" id="{F0EABB56-A30B-2A7D-20C0-567AD98A0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730" y="2516054"/>
            <a:ext cx="667129" cy="667129"/>
          </a:xfrm>
          <a:prstGeom prst="rect">
            <a:avLst/>
          </a:prstGeom>
        </p:spPr>
      </p:pic>
      <p:pic>
        <p:nvPicPr>
          <p:cNvPr id="358" name="Imagen 357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CEA92AA3-08DE-B6A3-8F25-7807D2843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122" y="3432379"/>
            <a:ext cx="811141" cy="811141"/>
          </a:xfrm>
          <a:prstGeom prst="rect">
            <a:avLst/>
          </a:prstGeom>
        </p:spPr>
      </p:pic>
      <p:pic>
        <p:nvPicPr>
          <p:cNvPr id="360" name="Imagen 359" descr="Icono&#10;&#10;El contenido generado por IA puede ser incorrecto.">
            <a:extLst>
              <a:ext uri="{FF2B5EF4-FFF2-40B4-BE49-F238E27FC236}">
                <a16:creationId xmlns:a16="http://schemas.microsoft.com/office/drawing/2014/main" id="{E53C30CF-056E-FDCE-76CD-DDDDC75F5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469" y="1494286"/>
            <a:ext cx="583140" cy="583140"/>
          </a:xfrm>
          <a:prstGeom prst="rect">
            <a:avLst/>
          </a:prstGeom>
        </p:spPr>
      </p:pic>
      <p:pic>
        <p:nvPicPr>
          <p:cNvPr id="362" name="Imagen 361" descr="Icono&#10;&#10;El contenido generado por IA puede ser incorrecto.">
            <a:extLst>
              <a:ext uri="{FF2B5EF4-FFF2-40B4-BE49-F238E27FC236}">
                <a16:creationId xmlns:a16="http://schemas.microsoft.com/office/drawing/2014/main" id="{5497058B-4427-77E6-4478-C91F85697B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445" y="2505713"/>
            <a:ext cx="706626" cy="706626"/>
          </a:xfrm>
          <a:prstGeom prst="rect">
            <a:avLst/>
          </a:prstGeom>
        </p:spPr>
      </p:pic>
      <p:pic>
        <p:nvPicPr>
          <p:cNvPr id="364" name="Imagen 363" descr="Icono&#10;&#10;El contenido generado por IA puede ser incorrecto.">
            <a:extLst>
              <a:ext uri="{FF2B5EF4-FFF2-40B4-BE49-F238E27FC236}">
                <a16:creationId xmlns:a16="http://schemas.microsoft.com/office/drawing/2014/main" id="{8EAA7947-F9B8-F80C-D5FF-35FC58799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980" y="3481295"/>
            <a:ext cx="713307" cy="713307"/>
          </a:xfrm>
          <a:prstGeom prst="rect">
            <a:avLst/>
          </a:prstGeom>
        </p:spPr>
      </p:pic>
      <p:pic>
        <p:nvPicPr>
          <p:cNvPr id="365" name="Imagen 36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2615E38-C91B-440A-E004-0ECE6372481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r="2899"/>
          <a:stretch/>
        </p:blipFill>
        <p:spPr bwMode="auto">
          <a:xfrm>
            <a:off x="4094760" y="2424555"/>
            <a:ext cx="829983" cy="818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564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0"/>
          <p:cNvSpPr txBox="1"/>
          <p:nvPr/>
        </p:nvSpPr>
        <p:spPr>
          <a:xfrm>
            <a:off x="1173433" y="518461"/>
            <a:ext cx="1857138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Pagina Principal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0250" y="116476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Diseño en Figma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D3FE650-490F-83B0-B119-22AD9AB1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66" y="920446"/>
            <a:ext cx="2893106" cy="422305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7C73996-2D8D-D7C7-8FE3-66AE29D40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968" y="888216"/>
            <a:ext cx="2640181" cy="4138808"/>
          </a:xfrm>
          <a:prstGeom prst="rect">
            <a:avLst/>
          </a:prstGeom>
        </p:spPr>
      </p:pic>
      <p:sp>
        <p:nvSpPr>
          <p:cNvPr id="20" name="Google Shape;1695;p21">
            <a:extLst>
              <a:ext uri="{FF2B5EF4-FFF2-40B4-BE49-F238E27FC236}">
                <a16:creationId xmlns:a16="http://schemas.microsoft.com/office/drawing/2014/main" id="{BF13C0EF-CE65-BD04-1B62-46DF65CE9605}"/>
              </a:ext>
            </a:extLst>
          </p:cNvPr>
          <p:cNvSpPr/>
          <p:nvPr/>
        </p:nvSpPr>
        <p:spPr>
          <a:xfrm flipV="1">
            <a:off x="3463872" y="1952785"/>
            <a:ext cx="1676096" cy="1185621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0250" y="316882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Diseño en Figma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0FED779-B07A-EDF4-F0F1-1DA401C7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460" y="1407643"/>
            <a:ext cx="3648182" cy="3595998"/>
          </a:xfrm>
          <a:prstGeom prst="rect">
            <a:avLst/>
          </a:prstGeom>
        </p:spPr>
      </p:pic>
      <p:sp>
        <p:nvSpPr>
          <p:cNvPr id="11" name="Google Shape;1684;p20">
            <a:extLst>
              <a:ext uri="{FF2B5EF4-FFF2-40B4-BE49-F238E27FC236}">
                <a16:creationId xmlns:a16="http://schemas.microsoft.com/office/drawing/2014/main" id="{8F59C494-1728-3D7B-F384-3EB7A857CAAF}"/>
              </a:ext>
            </a:extLst>
          </p:cNvPr>
          <p:cNvSpPr txBox="1"/>
          <p:nvPr/>
        </p:nvSpPr>
        <p:spPr>
          <a:xfrm>
            <a:off x="6269687" y="900453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About Us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7656FD3-BBE0-6661-B686-A53EE23B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49" y="1407720"/>
            <a:ext cx="4397117" cy="3595998"/>
          </a:xfrm>
          <a:prstGeom prst="rect">
            <a:avLst/>
          </a:prstGeom>
        </p:spPr>
      </p:pic>
      <p:sp>
        <p:nvSpPr>
          <p:cNvPr id="13" name="Google Shape;1684;p20">
            <a:extLst>
              <a:ext uri="{FF2B5EF4-FFF2-40B4-BE49-F238E27FC236}">
                <a16:creationId xmlns:a16="http://schemas.microsoft.com/office/drawing/2014/main" id="{E922ED43-9AEB-58C7-3B51-CF63C03D29FE}"/>
              </a:ext>
            </a:extLst>
          </p:cNvPr>
          <p:cNvSpPr txBox="1"/>
          <p:nvPr/>
        </p:nvSpPr>
        <p:spPr>
          <a:xfrm>
            <a:off x="1795078" y="933502"/>
            <a:ext cx="1877446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Formulario Pagar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7"/>
          <p:cNvSpPr/>
          <p:nvPr/>
        </p:nvSpPr>
        <p:spPr>
          <a:xfrm>
            <a:off x="3948036" y="1225326"/>
            <a:ext cx="1292714" cy="897365"/>
          </a:xfrm>
          <a:custGeom>
            <a:avLst/>
            <a:gdLst/>
            <a:ahLst/>
            <a:cxnLst/>
            <a:rect l="l" t="t" r="r" b="b"/>
            <a:pathLst>
              <a:path w="40284" h="27964" extrusionOk="0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3948036" y="2011884"/>
            <a:ext cx="1292714" cy="466492"/>
          </a:xfrm>
          <a:custGeom>
            <a:avLst/>
            <a:gdLst/>
            <a:ahLst/>
            <a:cxnLst/>
            <a:rect l="l" t="t" r="r" b="b"/>
            <a:pathLst>
              <a:path w="40284" h="14537" extrusionOk="0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3948036" y="2797448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3948036" y="3505802"/>
            <a:ext cx="1292714" cy="900413"/>
          </a:xfrm>
          <a:custGeom>
            <a:avLst/>
            <a:gdLst/>
            <a:ahLst/>
            <a:cxnLst/>
            <a:rect l="l" t="t" r="r" b="b"/>
            <a:pathLst>
              <a:path w="40284" h="28059" extrusionOk="0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3948036" y="3152138"/>
            <a:ext cx="1292714" cy="467487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5223453" y="89399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6" name="Google Shape;2326;p27"/>
          <p:cNvSpPr/>
          <p:nvPr/>
        </p:nvSpPr>
        <p:spPr>
          <a:xfrm>
            <a:off x="5223453" y="168058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7" name="Google Shape;2327;p27"/>
          <p:cNvSpPr/>
          <p:nvPr/>
        </p:nvSpPr>
        <p:spPr>
          <a:xfrm>
            <a:off x="5223453" y="246717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27"/>
          <p:cNvSpPr/>
          <p:nvPr/>
        </p:nvSpPr>
        <p:spPr>
          <a:xfrm>
            <a:off x="5223453" y="325376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5223453" y="4040325"/>
            <a:ext cx="3464468" cy="696193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3" name="Google Shape;2343;p27"/>
          <p:cNvGrpSpPr/>
          <p:nvPr/>
        </p:nvGrpSpPr>
        <p:grpSpPr>
          <a:xfrm>
            <a:off x="5468190" y="4212584"/>
            <a:ext cx="389284" cy="351161"/>
            <a:chOff x="5623840" y="4212584"/>
            <a:chExt cx="389284" cy="351161"/>
          </a:xfrm>
        </p:grpSpPr>
        <p:sp>
          <p:nvSpPr>
            <p:cNvPr id="2344" name="Google Shape;2344;p27"/>
            <p:cNvSpPr/>
            <p:nvPr/>
          </p:nvSpPr>
          <p:spPr>
            <a:xfrm>
              <a:off x="5679740" y="4347234"/>
              <a:ext cx="277482" cy="216511"/>
            </a:xfrm>
            <a:custGeom>
              <a:avLst/>
              <a:gdLst/>
              <a:ahLst/>
              <a:cxnLst/>
              <a:rect l="l" t="t" r="r" b="b"/>
              <a:pathLst>
                <a:path w="8647" h="6747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6556"/>
                  </a:lnTo>
                  <a:cubicBezTo>
                    <a:pt x="1" y="6651"/>
                    <a:pt x="96" y="6746"/>
                    <a:pt x="191" y="6746"/>
                  </a:cubicBezTo>
                  <a:lnTo>
                    <a:pt x="8456" y="6746"/>
                  </a:lnTo>
                  <a:cubicBezTo>
                    <a:pt x="8551" y="6746"/>
                    <a:pt x="8646" y="6651"/>
                    <a:pt x="8646" y="6556"/>
                  </a:cubicBezTo>
                  <a:lnTo>
                    <a:pt x="8646" y="191"/>
                  </a:lnTo>
                  <a:cubicBezTo>
                    <a:pt x="8646" y="64"/>
                    <a:pt x="8551" y="1"/>
                    <a:pt x="8456" y="1"/>
                  </a:cubicBezTo>
                  <a:cubicBezTo>
                    <a:pt x="8330" y="1"/>
                    <a:pt x="8235" y="64"/>
                    <a:pt x="8235" y="191"/>
                  </a:cubicBezTo>
                  <a:lnTo>
                    <a:pt x="8235" y="6366"/>
                  </a:lnTo>
                  <a:lnTo>
                    <a:pt x="381" y="6366"/>
                  </a:ln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623840" y="4212584"/>
              <a:ext cx="389284" cy="199985"/>
            </a:xfrm>
            <a:custGeom>
              <a:avLst/>
              <a:gdLst/>
              <a:ahLst/>
              <a:cxnLst/>
              <a:rect l="l" t="t" r="r" b="b"/>
              <a:pathLst>
                <a:path w="12131" h="6232" extrusionOk="0">
                  <a:moveTo>
                    <a:pt x="6066" y="1"/>
                  </a:moveTo>
                  <a:cubicBezTo>
                    <a:pt x="6018" y="1"/>
                    <a:pt x="5971" y="17"/>
                    <a:pt x="5923" y="48"/>
                  </a:cubicBezTo>
                  <a:lnTo>
                    <a:pt x="96" y="5875"/>
                  </a:lnTo>
                  <a:cubicBezTo>
                    <a:pt x="1" y="5970"/>
                    <a:pt x="1" y="6097"/>
                    <a:pt x="96" y="6160"/>
                  </a:cubicBezTo>
                  <a:cubicBezTo>
                    <a:pt x="128" y="6192"/>
                    <a:pt x="191" y="6224"/>
                    <a:pt x="223" y="6224"/>
                  </a:cubicBezTo>
                  <a:cubicBezTo>
                    <a:pt x="286" y="6224"/>
                    <a:pt x="349" y="6192"/>
                    <a:pt x="381" y="6160"/>
                  </a:cubicBezTo>
                  <a:lnTo>
                    <a:pt x="6050" y="492"/>
                  </a:lnTo>
                  <a:lnTo>
                    <a:pt x="11750" y="6160"/>
                  </a:lnTo>
                  <a:cubicBezTo>
                    <a:pt x="11798" y="6208"/>
                    <a:pt x="11853" y="6232"/>
                    <a:pt x="11905" y="6232"/>
                  </a:cubicBezTo>
                  <a:cubicBezTo>
                    <a:pt x="11956" y="6232"/>
                    <a:pt x="12004" y="6208"/>
                    <a:pt x="12035" y="6160"/>
                  </a:cubicBezTo>
                  <a:cubicBezTo>
                    <a:pt x="12130" y="6097"/>
                    <a:pt x="12130" y="5970"/>
                    <a:pt x="12035" y="5875"/>
                  </a:cubicBezTo>
                  <a:lnTo>
                    <a:pt x="6208" y="48"/>
                  </a:lnTo>
                  <a:cubicBezTo>
                    <a:pt x="6161" y="17"/>
                    <a:pt x="6113" y="1"/>
                    <a:pt x="606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755954" y="4399059"/>
              <a:ext cx="125055" cy="164686"/>
            </a:xfrm>
            <a:custGeom>
              <a:avLst/>
              <a:gdLst/>
              <a:ahLst/>
              <a:cxnLst/>
              <a:rect l="l" t="t" r="r" b="b"/>
              <a:pathLst>
                <a:path w="3897" h="5132" extrusionOk="0">
                  <a:moveTo>
                    <a:pt x="3485" y="381"/>
                  </a:moveTo>
                  <a:lnTo>
                    <a:pt x="3485" y="4751"/>
                  </a:lnTo>
                  <a:lnTo>
                    <a:pt x="381" y="4751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941"/>
                  </a:lnTo>
                  <a:cubicBezTo>
                    <a:pt x="1" y="5036"/>
                    <a:pt x="96" y="5131"/>
                    <a:pt x="191" y="5131"/>
                  </a:cubicBezTo>
                  <a:lnTo>
                    <a:pt x="3706" y="5131"/>
                  </a:lnTo>
                  <a:cubicBezTo>
                    <a:pt x="3801" y="5131"/>
                    <a:pt x="3896" y="5036"/>
                    <a:pt x="3896" y="4941"/>
                  </a:cubicBezTo>
                  <a:lnTo>
                    <a:pt x="3896" y="191"/>
                  </a:lnTo>
                  <a:cubicBezTo>
                    <a:pt x="3896" y="96"/>
                    <a:pt x="3801" y="1"/>
                    <a:pt x="370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27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Fira Sans Medium"/>
                <a:ea typeface="Fira Sans Medium"/>
                <a:cs typeface="Fira Sans Medium"/>
                <a:sym typeface="Fira Sans Medium"/>
              </a:rPr>
              <a:t>Estructura del proyecto</a:t>
            </a:r>
            <a:endParaRPr sz="29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64" name="Google Shape;2364;p27"/>
          <p:cNvSpPr txBox="1"/>
          <p:nvPr/>
        </p:nvSpPr>
        <p:spPr>
          <a:xfrm>
            <a:off x="6006850" y="1008888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Fira Sans"/>
                <a:ea typeface="Fira Sans"/>
                <a:cs typeface="Fira Sans"/>
                <a:sym typeface="Fira Sans"/>
              </a:rPr>
              <a:t>📂 </a:t>
            </a:r>
            <a:r>
              <a:rPr lang="es-PE" sz="1200" b="1" dirty="0">
                <a:latin typeface="Fira Sans"/>
                <a:ea typeface="Fira Sans"/>
                <a:cs typeface="Fira Sans"/>
                <a:sym typeface="Fira Sans"/>
              </a:rPr>
              <a:t>Galería/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Almacena imágenes utilizadas en el sitio web.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5" name="Google Shape;2365;p27"/>
          <p:cNvSpPr txBox="1"/>
          <p:nvPr/>
        </p:nvSpPr>
        <p:spPr>
          <a:xfrm>
            <a:off x="6006850" y="1806591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Fira Sans"/>
                <a:ea typeface="Fira Sans"/>
                <a:cs typeface="Fira Sans"/>
                <a:sym typeface="Fira Sans"/>
              </a:rPr>
              <a:t>📂 </a:t>
            </a:r>
            <a:r>
              <a:rPr lang="es-PE" sz="1200" b="1" dirty="0" err="1">
                <a:latin typeface="Fira Sans"/>
                <a:ea typeface="Fira Sans"/>
                <a:cs typeface="Fira Sans"/>
                <a:sym typeface="Fira Sans"/>
              </a:rPr>
              <a:t>aboutUs</a:t>
            </a:r>
            <a:r>
              <a:rPr lang="es-PE" sz="1200" b="1" dirty="0">
                <a:latin typeface="Fira Sans"/>
                <a:ea typeface="Fira Sans"/>
                <a:cs typeface="Fira Sans"/>
                <a:sym typeface="Fira Sans"/>
              </a:rPr>
              <a:t>/</a:t>
            </a:r>
            <a:endParaRPr lang="en" sz="1200" b="1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Contiene la página que informa sobre los desarrolladores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6" name="Google Shape;2366;p27"/>
          <p:cNvSpPr txBox="1"/>
          <p:nvPr/>
        </p:nvSpPr>
        <p:spPr>
          <a:xfrm>
            <a:off x="6006850" y="2604294"/>
            <a:ext cx="282718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📂 </a:t>
            </a:r>
            <a:r>
              <a:rPr lang="es-PE" sz="1200" b="1" dirty="0">
                <a:latin typeface="Fira Sans"/>
                <a:ea typeface="Fira Sans"/>
                <a:cs typeface="Fira Sans"/>
                <a:sym typeface="Fira Sans"/>
              </a:rPr>
              <a:t>Contacto/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Permite a los usuarios comunicarse con los administradores mediante formulario.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7" name="Google Shape;2367;p27"/>
          <p:cNvSpPr txBox="1"/>
          <p:nvPr/>
        </p:nvSpPr>
        <p:spPr>
          <a:xfrm>
            <a:off x="6006850" y="3322712"/>
            <a:ext cx="2679900" cy="54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📂 </a:t>
            </a:r>
            <a:r>
              <a:rPr lang="es-PE" sz="1200" b="1" dirty="0">
                <a:latin typeface="Fira Sans"/>
                <a:ea typeface="Fira Sans"/>
                <a:cs typeface="Fira Sans"/>
                <a:sym typeface="Fira Sans"/>
              </a:rPr>
              <a:t>Store/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Sección donde los usuarios pueden explorar y comprar videojuegos.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8" name="Google Shape;2368;p27"/>
          <p:cNvSpPr txBox="1"/>
          <p:nvPr/>
        </p:nvSpPr>
        <p:spPr>
          <a:xfrm>
            <a:off x="6006849" y="4084804"/>
            <a:ext cx="2827184" cy="582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Fira Sans"/>
                <a:ea typeface="Fira Sans"/>
                <a:cs typeface="Fira Sans"/>
                <a:sym typeface="Fira Sans"/>
              </a:rPr>
              <a:t>Index.html </a:t>
            </a: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: </a:t>
            </a: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Página principal que enlaza a todas las secciones.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latin typeface="Fira Sans"/>
                <a:ea typeface="Fira Sans"/>
                <a:cs typeface="Fira Sans"/>
                <a:sym typeface="Fira Sans"/>
              </a:rPr>
              <a:t>Style.css </a:t>
            </a: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: Contiene los estilos y diseño de la web.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D35740-2894-9AEC-E8FB-8F1B2B1D8855}"/>
              </a:ext>
            </a:extLst>
          </p:cNvPr>
          <p:cNvSpPr txBox="1"/>
          <p:nvPr/>
        </p:nvSpPr>
        <p:spPr>
          <a:xfrm>
            <a:off x="1072490" y="1944944"/>
            <a:ext cx="239237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📂 videojuegos/</a:t>
            </a:r>
          </a:p>
          <a:p>
            <a:r>
              <a:rPr lang="es-PE" dirty="0"/>
              <a:t> ├── 📂 Galería/ </a:t>
            </a:r>
          </a:p>
          <a:p>
            <a:r>
              <a:rPr lang="es-PE" dirty="0"/>
              <a:t> ├── 📂 </a:t>
            </a:r>
            <a:r>
              <a:rPr lang="es-PE" dirty="0" err="1"/>
              <a:t>aboutUs</a:t>
            </a:r>
            <a:r>
              <a:rPr lang="es-PE" dirty="0"/>
              <a:t>/ </a:t>
            </a:r>
          </a:p>
          <a:p>
            <a:r>
              <a:rPr lang="es-PE" dirty="0"/>
              <a:t> ├── 📂 Contacto/</a:t>
            </a:r>
          </a:p>
          <a:p>
            <a:r>
              <a:rPr lang="es-PE" dirty="0"/>
              <a:t> ├── 📂 Store/ </a:t>
            </a:r>
          </a:p>
          <a:p>
            <a:r>
              <a:rPr lang="es-PE" dirty="0"/>
              <a:t> ├── 📄 index.html</a:t>
            </a:r>
          </a:p>
          <a:p>
            <a:r>
              <a:rPr lang="es-PE" dirty="0"/>
              <a:t> ├── 📄 README.md</a:t>
            </a:r>
          </a:p>
          <a:p>
            <a:r>
              <a:rPr lang="es-PE" dirty="0"/>
              <a:t> ├── 📄 style.css </a:t>
            </a:r>
          </a:p>
        </p:txBody>
      </p:sp>
      <p:sp>
        <p:nvSpPr>
          <p:cNvPr id="4" name="Google Shape;2364;p27">
            <a:extLst>
              <a:ext uri="{FF2B5EF4-FFF2-40B4-BE49-F238E27FC236}">
                <a16:creationId xmlns:a16="http://schemas.microsoft.com/office/drawing/2014/main" id="{5C3B52FA-452A-CC0A-3FB6-6FFFE838320C}"/>
              </a:ext>
            </a:extLst>
          </p:cNvPr>
          <p:cNvSpPr txBox="1"/>
          <p:nvPr/>
        </p:nvSpPr>
        <p:spPr>
          <a:xfrm>
            <a:off x="1003891" y="997714"/>
            <a:ext cx="3134156" cy="77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📂 </a:t>
            </a:r>
            <a:r>
              <a:rPr lang="es-MX" sz="1200" b="1" dirty="0">
                <a:latin typeface="Fira Sans"/>
                <a:ea typeface="Fira Sans"/>
                <a:cs typeface="Fira Sans"/>
                <a:sym typeface="Fira Sans"/>
              </a:rPr>
              <a:t>videojuegos/</a:t>
            </a:r>
            <a:br>
              <a:rPr lang="es-MX" sz="12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Carpeta raíz del proyecto, Esta es la carpeta principal que contiene todos los archivos y subcarpetas del proyecto web</a:t>
            </a:r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CF5C334-A040-D73A-4F0C-CBD06659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814" y="1000749"/>
            <a:ext cx="477138" cy="4771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08C9448-AA3A-ED35-3A75-3264F1B72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175" y="1856095"/>
            <a:ext cx="469777" cy="377245"/>
          </a:xfrm>
          <a:prstGeom prst="rect">
            <a:avLst/>
          </a:prstGeom>
        </p:spPr>
      </p:pic>
      <p:pic>
        <p:nvPicPr>
          <p:cNvPr id="12" name="Imagen 11" descr="Forma&#10;&#10;El contenido generado por IA puede ser incorrecto.">
            <a:extLst>
              <a:ext uri="{FF2B5EF4-FFF2-40B4-BE49-F238E27FC236}">
                <a16:creationId xmlns:a16="http://schemas.microsoft.com/office/drawing/2014/main" id="{68889FEE-C6DB-E18A-DC40-93538FA21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470" y="2608150"/>
            <a:ext cx="527456" cy="4106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F9B9CA7-3188-5E14-80C5-71AAE890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53" y="3386966"/>
            <a:ext cx="425460" cy="418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Pagina Principal “Index.html”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EC58DA6-6025-B187-EAF4-7831808C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30" y="938781"/>
            <a:ext cx="7209584" cy="14605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0330C3E-C05D-2692-4E9C-2A00CF6DF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373" y="2445449"/>
            <a:ext cx="4085372" cy="26349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064F4AC-39B0-FB7C-7D0A-CD2889661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5" y="2674226"/>
            <a:ext cx="4865065" cy="20160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/>
          <p:cNvSpPr txBox="1"/>
          <p:nvPr/>
        </p:nvSpPr>
        <p:spPr>
          <a:xfrm>
            <a:off x="710250" y="13676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latin typeface="Fira Sans Medium"/>
                <a:ea typeface="Fira Sans Medium"/>
                <a:cs typeface="Fira Sans Medium"/>
                <a:sym typeface="Fira Sans Medium"/>
              </a:rPr>
              <a:t>Resultado Index.html (principal)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D898B3-C937-F3FA-F03F-00E74586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84" y="745441"/>
            <a:ext cx="4069247" cy="40206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130B31-BC02-6B04-6673-7E855B671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3" y="745441"/>
            <a:ext cx="4225159" cy="20185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F45C60-E967-29AC-F07F-4A485FE56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96" y="2849049"/>
            <a:ext cx="2346176" cy="23150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5854683E-3BCB-40C9-C1AC-624B4BD7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6">
            <a:extLst>
              <a:ext uri="{FF2B5EF4-FFF2-40B4-BE49-F238E27FC236}">
                <a16:creationId xmlns:a16="http://schemas.microsoft.com/office/drawing/2014/main" id="{E0F2DAA6-E43A-EDE5-3035-9AF064845BAB}"/>
              </a:ext>
            </a:extLst>
          </p:cNvPr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latin typeface="Fira Sans Medium"/>
                <a:ea typeface="Fira Sans Medium"/>
                <a:cs typeface="Fira Sans Medium"/>
                <a:sym typeface="Fira Sans Medium"/>
              </a:rPr>
              <a:t>Pagina sobre nosotros “aboutUs.html”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E186B3-ED4A-A17D-B392-58343CDB0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23" y="1085802"/>
            <a:ext cx="6842524" cy="38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6834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587</Words>
  <Application>Microsoft Office PowerPoint</Application>
  <PresentationFormat>Presentación en pantalla (16:9)</PresentationFormat>
  <Paragraphs>67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Fira Sans Medium</vt:lpstr>
      <vt:lpstr>Roboto</vt:lpstr>
      <vt:lpstr>Fira Sans</vt:lpstr>
      <vt:lpstr>Arial</vt:lpstr>
      <vt:lpstr>Technology Infographics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LINO CRISPIN AVEGA JOACHIN</cp:lastModifiedBy>
  <cp:revision>1</cp:revision>
  <dcterms:modified xsi:type="dcterms:W3CDTF">2025-02-22T18:33:41Z</dcterms:modified>
</cp:coreProperties>
</file>